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sldIdLst>
    <p:sldId id="291" r:id="rId4"/>
    <p:sldId id="292" r:id="rId5"/>
    <p:sldId id="303" r:id="rId6"/>
    <p:sldId id="256" r:id="rId7"/>
    <p:sldId id="257" r:id="rId8"/>
    <p:sldId id="258" r:id="rId9"/>
    <p:sldId id="315" r:id="rId10"/>
    <p:sldId id="316" r:id="rId11"/>
    <p:sldId id="279" r:id="rId12"/>
    <p:sldId id="282" r:id="rId13"/>
    <p:sldId id="317" r:id="rId14"/>
    <p:sldId id="313" r:id="rId15"/>
    <p:sldId id="314" r:id="rId16"/>
    <p:sldId id="318" r:id="rId17"/>
    <p:sldId id="289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444E8-09AF-46BF-AC21-67199CE27F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458CA-3D68-413A-BEEB-E2184F38E6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74427" y="2726503"/>
            <a:ext cx="7200800" cy="13441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3523256" y="2660916"/>
            <a:ext cx="6300507" cy="14465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91440" tIns="45720" rIns="91440" bIns="45720" rtlCol="0">
            <a:spAutoFit/>
          </a:bodyPr>
          <a:lstStyle/>
          <a:p>
            <a:pPr defTabSz="1219200"/>
            <a:r>
              <a:rPr lang="zh-CN" altLang="en-US" sz="88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盘古开天地</a:t>
            </a:r>
            <a:endParaRPr lang="zh-CN" altLang="en-US" sz="88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51585" y="2900974"/>
            <a:ext cx="1076228" cy="1104091"/>
            <a:chOff x="1683888" y="851414"/>
            <a:chExt cx="975013" cy="100025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3888" y="876657"/>
              <a:ext cx="975013" cy="975013"/>
            </a:xfrm>
            <a:prstGeom prst="rect">
              <a:avLst/>
            </a:prstGeom>
          </p:spPr>
        </p:pic>
        <p:sp>
          <p:nvSpPr>
            <p:cNvPr id="12" name="文本框 6"/>
            <p:cNvSpPr txBox="1"/>
            <p:nvPr/>
          </p:nvSpPr>
          <p:spPr>
            <a:xfrm>
              <a:off x="1683888" y="851414"/>
              <a:ext cx="855664" cy="901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kumimoji="1" lang="en-US" altLang="zh-CN" sz="5865" b="1" dirty="0">
                  <a:solidFill>
                    <a:srgbClr val="FF6E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12</a:t>
              </a:r>
              <a:endParaRPr kumimoji="1" lang="zh-CN" altLang="en-US" sz="6400" b="1" dirty="0">
                <a:solidFill>
                  <a:srgbClr val="FF6E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3" name="文本框 1"/>
          <p:cNvSpPr txBox="1"/>
          <p:nvPr/>
        </p:nvSpPr>
        <p:spPr>
          <a:xfrm>
            <a:off x="13461" y="190762"/>
            <a:ext cx="3211135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/>
            <a:r>
              <a:rPr lang="zh-CN" altLang="en-US" sz="2935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四年级 上册</a:t>
            </a:r>
            <a:endParaRPr lang="zh-CN" altLang="en-US" sz="2935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5">
            <a:hlinkClick r:id="" action="ppaction://noaction"/>
          </p:cNvPr>
          <p:cNvSpPr txBox="1"/>
          <p:nvPr/>
        </p:nvSpPr>
        <p:spPr>
          <a:xfrm>
            <a:off x="8851769" y="5605529"/>
            <a:ext cx="334023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200"/>
            <a:r>
              <a:rPr kumimoji="1"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四块石小学</a:t>
            </a:r>
            <a:endParaRPr kumimoji="1" lang="en-US" altLang="zh-CN" sz="4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1219200"/>
            <a:r>
              <a:rPr kumimoji="1"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宋雅洁</a:t>
            </a:r>
            <a:endParaRPr kumimoji="1" lang="zh-CN" altLang="en-US" sz="4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266081"/>
            <a:ext cx="4512501" cy="629317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815413" y="836712"/>
            <a:ext cx="3264363" cy="72008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6601760" y="740701"/>
            <a:ext cx="5158869" cy="1056117"/>
          </a:xfrm>
          <a:prstGeom prst="wedgeRoundRectCallout">
            <a:avLst>
              <a:gd name="adj1" fmla="val -96353"/>
              <a:gd name="adj2" fmla="val -21768"/>
              <a:gd name="adj3" fmla="val 16667"/>
            </a:avLst>
          </a:prstGeom>
          <a:solidFill>
            <a:srgbClr val="0070C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735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单元主题：神话</a:t>
            </a:r>
            <a:endParaRPr lang="zh-CN" altLang="en-US" sz="3735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35627" y="5110636"/>
            <a:ext cx="2107621" cy="9106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6601760" y="1892829"/>
            <a:ext cx="5158869" cy="3481784"/>
          </a:xfrm>
          <a:prstGeom prst="wedgeRoundRectCallout">
            <a:avLst>
              <a:gd name="adj1" fmla="val -81097"/>
              <a:gd name="adj2" fmla="val 42737"/>
              <a:gd name="adj3" fmla="val 16667"/>
            </a:avLst>
          </a:prstGeom>
          <a:solidFill>
            <a:srgbClr val="0070C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735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语文要素：了解故事的起因、经过、结果，学习把握文章的主要内容；感受神话中神奇的想象和鲜明的人物形象。</a:t>
            </a:r>
            <a:endParaRPr lang="zh-CN" altLang="en-US" sz="3735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490" y="39370"/>
            <a:ext cx="3799840" cy="2997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图片 9" descr="2009051113533125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470" y="3125470"/>
            <a:ext cx="3605530" cy="37566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490" y="3171825"/>
            <a:ext cx="3799205" cy="366395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696" y="-58"/>
            <a:ext cx="3606380" cy="296440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125" y="234745"/>
            <a:ext cx="9559565" cy="662325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1895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翻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身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劈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开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撑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开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累倒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斧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头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缓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缓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血液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茂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盛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流不息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精疲力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竭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4506" y="688157"/>
            <a:ext cx="10515600" cy="5224856"/>
          </a:xfrm>
        </p:spPr>
        <p:txBody>
          <a:bodyPr>
            <a:normAutofit/>
          </a:bodyPr>
          <a:lstStyle/>
          <a:p>
            <a:pPr algn="l"/>
            <a:r>
              <a:rPr lang="zh-CN" altLang="en-US" sz="3600" b="1" i="0" dirty="0">
                <a:effectLst/>
                <a:latin typeface="Arial" panose="020B0604020202020204" pitchFamily="34" charset="0"/>
              </a:rPr>
              <a:t>血</a:t>
            </a:r>
            <a:r>
              <a:rPr lang="en-US" altLang="zh-CN" sz="3600" b="1" i="0" dirty="0">
                <a:effectLst/>
                <a:latin typeface="Arial" panose="020B0604020202020204" pitchFamily="34" charset="0"/>
              </a:rPr>
              <a:t>[</a:t>
            </a:r>
            <a:r>
              <a:rPr lang="en-US" altLang="zh-CN" sz="3600" b="1" i="0" dirty="0" err="1">
                <a:effectLst/>
                <a:latin typeface="Arial" panose="020B0604020202020204" pitchFamily="34" charset="0"/>
              </a:rPr>
              <a:t>xuè</a:t>
            </a:r>
            <a:r>
              <a:rPr lang="en-US" altLang="zh-CN" sz="3600" b="1" i="0" dirty="0">
                <a:effectLst/>
                <a:latin typeface="Arial" panose="020B0604020202020204" pitchFamily="34" charset="0"/>
              </a:rPr>
              <a:t>]</a:t>
            </a:r>
            <a:endParaRPr lang="en-US" altLang="zh-CN" sz="3600" b="1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zh-CN" sz="3600" b="0" i="0" dirty="0">
                <a:effectLst/>
                <a:latin typeface="Arial" panose="020B0604020202020204" pitchFamily="34" charset="0"/>
              </a:rPr>
              <a:t>1. </a:t>
            </a:r>
            <a:r>
              <a:rPr lang="zh-CN" altLang="en-US" sz="3600" b="0" i="0" dirty="0">
                <a:effectLst/>
                <a:latin typeface="Arial" panose="020B0604020202020204" pitchFamily="34" charset="0"/>
              </a:rPr>
              <a:t>人和高等动物体内循环系统中的液体组织。</a:t>
            </a:r>
            <a:endParaRPr lang="zh-CN" altLang="en-US" sz="3600" b="0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zh-CN" sz="3600" b="0" i="0" dirty="0">
                <a:effectLst/>
                <a:latin typeface="Arial" panose="020B0604020202020204" pitchFamily="34" charset="0"/>
              </a:rPr>
              <a:t>2. </a:t>
            </a:r>
            <a:r>
              <a:rPr lang="zh-CN" altLang="en-US" sz="3600" b="0" i="0" dirty="0">
                <a:effectLst/>
                <a:latin typeface="Arial" panose="020B0604020202020204" pitchFamily="34" charset="0"/>
              </a:rPr>
              <a:t>有血统关系的 ～亲。～缘。</a:t>
            </a:r>
            <a:endParaRPr lang="zh-CN" altLang="en-US" sz="3600" b="0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zh-CN" sz="3600" b="0" i="0" dirty="0">
                <a:effectLst/>
                <a:latin typeface="Arial" panose="020B0604020202020204" pitchFamily="34" charset="0"/>
              </a:rPr>
              <a:t>3. </a:t>
            </a:r>
            <a:r>
              <a:rPr lang="zh-CN" altLang="en-US" sz="3600" b="0" i="0" dirty="0">
                <a:effectLst/>
                <a:latin typeface="Arial" panose="020B0604020202020204" pitchFamily="34" charset="0"/>
              </a:rPr>
              <a:t>比喻刚强热烈 ～性。～气。</a:t>
            </a:r>
            <a:endParaRPr lang="zh-CN" altLang="en-US" sz="3600" b="0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zh-CN" sz="3600" b="0" i="0" dirty="0">
                <a:effectLst/>
                <a:latin typeface="Arial" panose="020B0604020202020204" pitchFamily="34" charset="0"/>
              </a:rPr>
              <a:t>4. </a:t>
            </a:r>
            <a:r>
              <a:rPr lang="zh-CN" altLang="en-US" sz="3600" b="0" i="0" dirty="0">
                <a:effectLst/>
                <a:latin typeface="Arial" panose="020B0604020202020204" pitchFamily="34" charset="0"/>
              </a:rPr>
              <a:t>姓。</a:t>
            </a:r>
            <a:endParaRPr lang="zh-CN" altLang="en-US" sz="3600" b="0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zh-CN" altLang="en-US" sz="3600" b="1" i="0" dirty="0">
                <a:effectLst/>
                <a:latin typeface="Arial" panose="020B0604020202020204" pitchFamily="34" charset="0"/>
              </a:rPr>
              <a:t>血</a:t>
            </a:r>
            <a:r>
              <a:rPr lang="en-US" altLang="zh-CN" sz="3600" b="1" i="0" dirty="0">
                <a:effectLst/>
                <a:latin typeface="Arial" panose="020B0604020202020204" pitchFamily="34" charset="0"/>
              </a:rPr>
              <a:t>[</a:t>
            </a:r>
            <a:r>
              <a:rPr lang="en-US" altLang="zh-CN" sz="3600" b="1" i="0" dirty="0" err="1">
                <a:effectLst/>
                <a:latin typeface="Arial" panose="020B0604020202020204" pitchFamily="34" charset="0"/>
              </a:rPr>
              <a:t>xiě</a:t>
            </a:r>
            <a:r>
              <a:rPr lang="en-US" altLang="zh-CN" sz="3600" b="1" i="0" dirty="0">
                <a:effectLst/>
                <a:latin typeface="Arial" panose="020B0604020202020204" pitchFamily="34" charset="0"/>
              </a:rPr>
              <a:t>]</a:t>
            </a:r>
            <a:endParaRPr lang="en-US" altLang="zh-CN" sz="3600" b="1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zh-CN" altLang="en-US" sz="3600" b="0" i="0" dirty="0">
                <a:effectLst/>
                <a:latin typeface="Arial" panose="020B0604020202020204" pitchFamily="34" charset="0"/>
              </a:rPr>
              <a:t>义同“血”（</a:t>
            </a:r>
            <a:r>
              <a:rPr lang="en-US" altLang="zh-CN" sz="3600" b="0" i="0" dirty="0" err="1">
                <a:effectLst/>
                <a:latin typeface="Arial" panose="020B0604020202020204" pitchFamily="34" charset="0"/>
              </a:rPr>
              <a:t>xuè</a:t>
            </a:r>
            <a:r>
              <a:rPr lang="zh-CN" altLang="en-US" sz="3600" b="0" i="0" dirty="0">
                <a:effectLst/>
                <a:latin typeface="Arial" panose="020B0604020202020204" pitchFamily="34" charset="0"/>
              </a:rPr>
              <a:t>） 流了一点～。吐了两口～。</a:t>
            </a:r>
            <a:endParaRPr lang="zh-CN" altLang="en-US" sz="3600" b="0" i="0" dirty="0">
              <a:effectLst/>
              <a:latin typeface="Arial" panose="020B0604020202020204" pitchFamily="34" charset="0"/>
            </a:endParaRPr>
          </a:p>
          <a:p>
            <a:endParaRPr lang="zh-CN" alt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1895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翻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身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劈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开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撑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开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倒    </a:t>
            </a:r>
            <a:endParaRPr lang="en-US" altLang="zh-CN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斧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头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缓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缓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血液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茂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盛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流不息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精疲力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竭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08597" y="325903"/>
            <a:ext cx="11774805" cy="3743325"/>
            <a:chOff x="561427" y="849025"/>
            <a:chExt cx="7931828" cy="115651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1427" y="849025"/>
              <a:ext cx="3963546" cy="1156518"/>
            </a:xfrm>
            <a:prstGeom prst="rect">
              <a:avLst/>
            </a:prstGeom>
            <a:ln w="34925">
              <a:solidFill>
                <a:schemeClr val="bg1"/>
              </a:solidFill>
            </a:ln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0735" y="1228323"/>
              <a:ext cx="1529822" cy="45087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/>
            <a:srcRect t="6006"/>
            <a:stretch>
              <a:fillRect/>
            </a:stretch>
          </p:blipFill>
          <p:spPr>
            <a:xfrm>
              <a:off x="4521021" y="849025"/>
              <a:ext cx="3972234" cy="115326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208597" y="4313397"/>
            <a:ext cx="11557261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观察并思考每幅图讲了什么内容？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读课文，找出文中与图画对应的段落。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19075" y="571961"/>
            <a:ext cx="10309368" cy="4351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学习要求：</a:t>
            </a:r>
            <a:r>
              <a:rPr lang="zh-CN" altLang="en-US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endParaRPr lang="en-US" altLang="zh-CN" sz="4800" b="1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默读</a:t>
            </a:r>
            <a:r>
              <a:rPr lang="zh-CN" altLang="zh-CN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课文一</a:t>
            </a:r>
            <a:r>
              <a:rPr lang="zh-CN" altLang="en-US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zh-CN" altLang="zh-CN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二自然段，边读边</a:t>
            </a:r>
            <a:r>
              <a:rPr lang="zh-CN" altLang="en-US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找出</a:t>
            </a:r>
            <a:r>
              <a:rPr lang="zh-CN" altLang="zh-CN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你认为神奇的地方</a:t>
            </a:r>
            <a:r>
              <a:rPr lang="zh-CN" altLang="en-US" sz="4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，圈出关键词句，完成后小组交流。</a:t>
            </a:r>
            <a:endParaRPr lang="zh-CN" altLang="en-US" sz="8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0387" y="1253765"/>
            <a:ext cx="103034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很久很久以前，天和地还没有分开，宇宙混沌一片，像个大鸡蛋。有个叫盘古的巨人，在混沌之中睡了一万八千年。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97940" y="1403463"/>
            <a:ext cx="973376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他一使劲翻身坐了起来，只听咔嚓一声，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大鸡蛋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裂开了一条缝，一丝微光透了进来。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40643" y="1552575"/>
            <a:ext cx="10086681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巨人见身边有一把斧头，就拿起斧头，对着眼前的黑暗劈过去，只听见一声巨响，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大鸡蛋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碎了。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690688"/>
            <a:ext cx="108408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轻而清的东西，缓缓上升，变成了天；</a:t>
            </a:r>
            <a:endParaRPr lang="en-US" altLang="zh-CN" sz="4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600" b="1" dirty="0">
                <a:latin typeface="楷体" panose="02010609060101010101" pitchFamily="49" charset="-122"/>
                <a:ea typeface="楷体" panose="02010609060101010101" pitchFamily="49" charset="-122"/>
              </a:rPr>
              <a:t>    重而浊的东西，慢慢下降，变成了地。</a:t>
            </a:r>
            <a:endParaRPr lang="zh-CN" altLang="en-US" sz="4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5625" y="428625"/>
            <a:ext cx="10447020" cy="44615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课堂检测</a:t>
            </a:r>
            <a:endParaRPr lang="zh-CN" altLang="en-US" sz="4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一、看拼音，写词语。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   pī  kāi     huǎn  huǎn      hún  zhuó     chēnɡ  qǐ  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 （  </a:t>
            </a:r>
            <a:r>
              <a:rPr lang="en-US" altLang="zh-CN" sz="2400" b="1">
                <a:latin typeface="+mj-lt"/>
                <a:ea typeface="+mj-lt"/>
                <a:cs typeface="+mj-lt"/>
              </a:rPr>
              <a:t> </a:t>
            </a:r>
            <a:r>
              <a:rPr lang="zh-CN" altLang="en-US" sz="2400" b="1">
                <a:latin typeface="+mj-lt"/>
                <a:ea typeface="+mj-lt"/>
                <a:cs typeface="+mj-lt"/>
              </a:rPr>
              <a:t>     ）（           ）   （          ）   （          ） 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   xuè  yè      mào  shènɡ    jié  jìn  quán  lì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  （    </a:t>
            </a:r>
            <a:r>
              <a:rPr lang="en-US" altLang="zh-CN" sz="2400" b="1">
                <a:latin typeface="+mj-lt"/>
                <a:ea typeface="+mj-lt"/>
                <a:cs typeface="+mj-lt"/>
              </a:rPr>
              <a:t> </a:t>
            </a:r>
            <a:r>
              <a:rPr lang="zh-CN" altLang="en-US" sz="2400" b="1">
                <a:latin typeface="+mj-lt"/>
                <a:ea typeface="+mj-lt"/>
                <a:cs typeface="+mj-lt"/>
              </a:rPr>
              <a:t>   ）（           ）   （                         ）  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二、连一连。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隆隆的          巨人                照耀           斧头   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巍峨的          雷声                创造           大地 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辽阔的          花草树木         发生           宇宙</a:t>
            </a:r>
            <a:endParaRPr lang="zh-CN" altLang="en-US" sz="2400" b="1">
              <a:latin typeface="+mj-lt"/>
              <a:ea typeface="+mj-lt"/>
              <a:cs typeface="+mj-lt"/>
            </a:endParaRPr>
          </a:p>
          <a:p>
            <a:r>
              <a:rPr lang="zh-CN" altLang="en-US" sz="2400" b="1">
                <a:latin typeface="+mj-lt"/>
                <a:ea typeface="+mj-lt"/>
                <a:cs typeface="+mj-lt"/>
              </a:rPr>
              <a:t>茂盛的          大地                拿起           变化</a:t>
            </a:r>
            <a:endParaRPr lang="zh-CN" altLang="en-US" sz="2400" b="1">
              <a:latin typeface="+mj-lt"/>
              <a:ea typeface="+mj-lt"/>
              <a:cs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987</Words>
  <Application>WPS 演示</Application>
  <PresentationFormat>宽屏</PresentationFormat>
  <Paragraphs>57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楷体</vt:lpstr>
      <vt:lpstr>黑体</vt:lpstr>
      <vt:lpstr>Times New Roman</vt:lpstr>
      <vt:lpstr>等线 Light</vt:lpstr>
      <vt:lpstr>等线</vt:lpstr>
      <vt:lpstr>微软雅黑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宋 雅洁</dc:creator>
  <cp:lastModifiedBy>小洁</cp:lastModifiedBy>
  <cp:revision>48</cp:revision>
  <dcterms:created xsi:type="dcterms:W3CDTF">2021-10-05T01:54:00Z</dcterms:created>
  <dcterms:modified xsi:type="dcterms:W3CDTF">2021-10-14T07:13:25Z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8ED7428A10014789B70EE8DFA372387B</vt:lpwstr>
  </property>
  <property fmtid="{D5CDD505-2E9C-101B-9397-08002B2CF9AE}" pid="3" name="KSOProductBuildVer">
    <vt:lpwstr>2052-11.1.0.10938</vt:lpwstr>
  </property>
</Properties>
</file>